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92" r:id="rId3"/>
    <p:sldId id="263" r:id="rId4"/>
    <p:sldId id="257" r:id="rId5"/>
    <p:sldId id="260" r:id="rId6"/>
    <p:sldId id="259" r:id="rId7"/>
    <p:sldId id="261" r:id="rId8"/>
    <p:sldId id="293" r:id="rId9"/>
    <p:sldId id="266" r:id="rId10"/>
    <p:sldId id="267" r:id="rId11"/>
    <p:sldId id="268" r:id="rId12"/>
    <p:sldId id="269" r:id="rId13"/>
    <p:sldId id="270" r:id="rId14"/>
    <p:sldId id="271" r:id="rId15"/>
    <p:sldId id="294" r:id="rId16"/>
    <p:sldId id="295" r:id="rId17"/>
    <p:sldId id="291" r:id="rId18"/>
    <p:sldId id="274" r:id="rId19"/>
    <p:sldId id="272" r:id="rId20"/>
    <p:sldId id="273" r:id="rId21"/>
    <p:sldId id="275" r:id="rId22"/>
    <p:sldId id="278" r:id="rId23"/>
    <p:sldId id="276" r:id="rId24"/>
    <p:sldId id="280" r:id="rId25"/>
    <p:sldId id="277" r:id="rId26"/>
    <p:sldId id="289" r:id="rId27"/>
    <p:sldId id="287" r:id="rId28"/>
    <p:sldId id="279" r:id="rId29"/>
    <p:sldId id="282" r:id="rId30"/>
    <p:sldId id="288" r:id="rId31"/>
    <p:sldId id="283" r:id="rId32"/>
    <p:sldId id="290" r:id="rId33"/>
    <p:sldId id="296" r:id="rId34"/>
    <p:sldId id="297" r:id="rId35"/>
    <p:sldId id="298" r:id="rId36"/>
    <p:sldId id="285" r:id="rId37"/>
    <p:sldId id="28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27A"/>
    <a:srgbClr val="AA5656"/>
    <a:srgbClr val="00A8A8"/>
    <a:srgbClr val="1E2A78"/>
    <a:srgbClr val="F0F4FF"/>
    <a:srgbClr val="00AAD2"/>
    <a:srgbClr val="00A5CC"/>
    <a:srgbClr val="00758F"/>
    <a:srgbClr val="3E8E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53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6EA0-D1A2-4ADF-92C6-B313F82E8B65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A01B1-C31C-4F80-8EC3-A75A4083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6EA0-D1A2-4ADF-92C6-B313F82E8B65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A01B1-C31C-4F80-8EC3-A75A4083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53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6EA0-D1A2-4ADF-92C6-B313F82E8B65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A01B1-C31C-4F80-8EC3-A75A4083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02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6EA0-D1A2-4ADF-92C6-B313F82E8B65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A01B1-C31C-4F80-8EC3-A75A4083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331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6EA0-D1A2-4ADF-92C6-B313F82E8B65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A01B1-C31C-4F80-8EC3-A75A4083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150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6EA0-D1A2-4ADF-92C6-B313F82E8B65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A01B1-C31C-4F80-8EC3-A75A4083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60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6EA0-D1A2-4ADF-92C6-B313F82E8B65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A01B1-C31C-4F80-8EC3-A75A4083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10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6EA0-D1A2-4ADF-92C6-B313F82E8B65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A01B1-C31C-4F80-8EC3-A75A4083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364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6EA0-D1A2-4ADF-92C6-B313F82E8B65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A01B1-C31C-4F80-8EC3-A75A4083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866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6EA0-D1A2-4ADF-92C6-B313F82E8B65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A01B1-C31C-4F80-8EC3-A75A4083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22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6EA0-D1A2-4ADF-92C6-B313F82E8B65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A01B1-C31C-4F80-8EC3-A75A4083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76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56EA0-D1A2-4ADF-92C6-B313F82E8B65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A01B1-C31C-4F80-8EC3-A75A4083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02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097" y="9144"/>
            <a:ext cx="6352903" cy="6858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5" name="Rectangle 4"/>
          <p:cNvSpPr/>
          <p:nvPr/>
        </p:nvSpPr>
        <p:spPr>
          <a:xfrm>
            <a:off x="0" y="18288"/>
            <a:ext cx="5839097" cy="6858000"/>
          </a:xfrm>
          <a:prstGeom prst="rect">
            <a:avLst/>
          </a:prstGeom>
          <a:solidFill>
            <a:srgbClr val="F0F4F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rgbClr val="1E2A78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Mental Health Analysis in Tech Industry </a:t>
            </a:r>
          </a:p>
          <a:p>
            <a:pPr algn="ctr"/>
            <a:r>
              <a:rPr lang="en-US" sz="2200" b="1" dirty="0" smtClean="0">
                <a:solidFill>
                  <a:srgbClr val="1E2A78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                                                                                    			</a:t>
            </a:r>
            <a:r>
              <a:rPr lang="en-US" sz="2200" i="1" dirty="0" smtClean="0">
                <a:solidFill>
                  <a:srgbClr val="1E2A78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-by Jujare Manasa </a:t>
            </a:r>
            <a:endParaRPr lang="en-US" sz="2200" i="1" dirty="0">
              <a:solidFill>
                <a:srgbClr val="1E2A78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02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2829"/>
            <a:ext cx="10515600" cy="677291"/>
          </a:xfr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Entity Relationship </a:t>
            </a:r>
            <a:r>
              <a:rPr lang="en-US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Diagram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974" y="1067960"/>
            <a:ext cx="8912050" cy="579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75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9003"/>
          </a:xfr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1. Creating company_info table</a:t>
            </a:r>
            <a:endParaRPr lang="en-US" sz="3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62" y="2946479"/>
            <a:ext cx="6892415" cy="2131938"/>
          </a:xfrm>
        </p:spPr>
      </p:pic>
      <p:sp>
        <p:nvSpPr>
          <p:cNvPr id="5" name="Rectangle 4"/>
          <p:cNvSpPr/>
          <p:nvPr/>
        </p:nvSpPr>
        <p:spPr>
          <a:xfrm>
            <a:off x="95964" y="2304288"/>
            <a:ext cx="710950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CREATE TABLE emp_response (    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response_id </a:t>
            </a:r>
            <a:r>
              <a:rPr lang="en-US" dirty="0"/>
              <a:t>INT PRIMARY KEY AUTO_INCREMENT,    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employee_id </a:t>
            </a:r>
            <a:r>
              <a:rPr lang="en-US" dirty="0"/>
              <a:t>INT,    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age </a:t>
            </a:r>
            <a:r>
              <a:rPr lang="en-US" dirty="0"/>
              <a:t>INT,    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gender </a:t>
            </a:r>
            <a:r>
              <a:rPr lang="en-US" dirty="0"/>
              <a:t>VARCHAR(20),    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company_id </a:t>
            </a:r>
            <a:r>
              <a:rPr lang="en-US" dirty="0"/>
              <a:t>INT,    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mh_history </a:t>
            </a:r>
            <a:r>
              <a:rPr lang="en-US" dirty="0"/>
              <a:t>ENUM('Yes', 'No', 'Prefer not to say'),    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FOREIGN </a:t>
            </a:r>
            <a:r>
              <a:rPr lang="en-US" dirty="0"/>
              <a:t>KEY (company_id) REFERENCES company_info(company_id));</a:t>
            </a:r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5505055" y="2511028"/>
            <a:ext cx="2493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desc </a:t>
            </a:r>
            <a:r>
              <a:rPr lang="en-US" dirty="0" smtClean="0"/>
              <a:t>emp_response;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72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2829"/>
            <a:ext cx="10515600" cy="665861"/>
          </a:xfr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2. </a:t>
            </a:r>
            <a:r>
              <a:rPr lang="en-US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Creating </a:t>
            </a:r>
            <a:r>
              <a:rPr lang="en-US" sz="3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company_info table</a:t>
            </a:r>
            <a:endParaRPr lang="en-US" sz="3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542" y="3071600"/>
            <a:ext cx="6800400" cy="2124504"/>
          </a:xfrm>
        </p:spPr>
      </p:pic>
      <p:sp>
        <p:nvSpPr>
          <p:cNvPr id="5" name="Rectangle 4"/>
          <p:cNvSpPr/>
          <p:nvPr/>
        </p:nvSpPr>
        <p:spPr>
          <a:xfrm>
            <a:off x="205837" y="2186059"/>
            <a:ext cx="417413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CREATE TABLE company_info (    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company_id </a:t>
            </a:r>
            <a:r>
              <a:rPr lang="en-US" dirty="0"/>
              <a:t>INT PRIMARY KEY,    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company_name </a:t>
            </a:r>
            <a:r>
              <a:rPr lang="en-US" dirty="0"/>
              <a:t>VARCHAR(100),    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job_title </a:t>
            </a:r>
            <a:r>
              <a:rPr lang="en-US" dirty="0"/>
              <a:t>VARCHAR(100),    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industry_type </a:t>
            </a:r>
            <a:r>
              <a:rPr lang="en-US" dirty="0"/>
              <a:t>ENUM('Tech', 'Non-Tech'),    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region </a:t>
            </a:r>
            <a:r>
              <a:rPr lang="en-US" dirty="0"/>
              <a:t>VARCHAR(50));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561136" y="2001393"/>
            <a:ext cx="24036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desc </a:t>
            </a:r>
            <a:r>
              <a:rPr lang="en-US" dirty="0" smtClean="0"/>
              <a:t>company_info;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052158" y="1088136"/>
            <a:ext cx="0" cy="544068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286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112" y="355981"/>
            <a:ext cx="10457688" cy="723011"/>
          </a:xfr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3. </a:t>
            </a:r>
            <a:r>
              <a:rPr lang="en-US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Creating </a:t>
            </a:r>
            <a:r>
              <a:rPr lang="en-US" sz="3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mh_programs </a:t>
            </a:r>
            <a:r>
              <a:rPr lang="en-US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table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952" y="4673984"/>
            <a:ext cx="8921496" cy="2012367"/>
          </a:xfrm>
        </p:spPr>
      </p:pic>
      <p:sp>
        <p:nvSpPr>
          <p:cNvPr id="5" name="Rectangle 4"/>
          <p:cNvSpPr/>
          <p:nvPr/>
        </p:nvSpPr>
        <p:spPr>
          <a:xfrm>
            <a:off x="2024231" y="1152323"/>
            <a:ext cx="5376672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CREATE TABLE mh_programs (    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program_id </a:t>
            </a:r>
            <a:r>
              <a:rPr lang="en-US" dirty="0"/>
              <a:t>INT PRIMARY KEY AUTO_INCREMENT,    company_id INT,    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offers_resources </a:t>
            </a:r>
            <a:r>
              <a:rPr lang="en-US" dirty="0"/>
              <a:t>ENUM('Yes', 'No'),    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resource_quality </a:t>
            </a:r>
            <a:r>
              <a:rPr lang="en-US" dirty="0"/>
              <a:t>ENUM('Excellent', 'Average', 'Poor'),    FOREIGN KEY (company_id) REFERENCES company_info(company_id));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20952" y="4226475"/>
            <a:ext cx="2324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desc </a:t>
            </a:r>
            <a:r>
              <a:rPr lang="en-US" dirty="0" smtClean="0"/>
              <a:t>mh_programs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77090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9003"/>
          </a:xfr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4. </a:t>
            </a:r>
            <a:r>
              <a:rPr lang="en-US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Creating </a:t>
            </a:r>
            <a:r>
              <a:rPr lang="en-US" sz="3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mgr_training </a:t>
            </a:r>
            <a:r>
              <a:rPr lang="en-US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table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204" y="4524854"/>
            <a:ext cx="7467826" cy="2234897"/>
          </a:xfrm>
        </p:spPr>
      </p:pic>
      <p:sp>
        <p:nvSpPr>
          <p:cNvPr id="5" name="Rectangle 4"/>
          <p:cNvSpPr/>
          <p:nvPr/>
        </p:nvSpPr>
        <p:spPr>
          <a:xfrm>
            <a:off x="2108333" y="1264936"/>
            <a:ext cx="7211568" cy="2542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CREATE TABLE mgr_training (    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training_id </a:t>
            </a:r>
            <a:r>
              <a:rPr lang="en-US" dirty="0"/>
              <a:t>INT PRIMARY KEY AUTO_INCREMENT,    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company_id </a:t>
            </a:r>
            <a:r>
              <a:rPr lang="en-US" dirty="0"/>
              <a:t>INT,    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mgrs_trained </a:t>
            </a:r>
            <a:r>
              <a:rPr lang="en-US" dirty="0"/>
              <a:t>ENUM('Yes', 'No'),    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followup_support </a:t>
            </a:r>
            <a:r>
              <a:rPr lang="en-US" dirty="0"/>
              <a:t>ENUM('Yes', 'No'),    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FOREIGN </a:t>
            </a:r>
            <a:r>
              <a:rPr lang="en-US" dirty="0"/>
              <a:t>KEY (company_id) </a:t>
            </a:r>
            <a:r>
              <a:rPr lang="en-US" dirty="0" smtClean="0"/>
              <a:t>REFERENCES  company_info(company_id</a:t>
            </a:r>
            <a:r>
              <a:rPr lang="en-US" dirty="0"/>
              <a:t>));    </a:t>
            </a:r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1808748" y="3912161"/>
            <a:ext cx="222375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desc mgr_training;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51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9003"/>
          </a:xfr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5. </a:t>
            </a:r>
            <a:r>
              <a:rPr lang="en-US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Creating </a:t>
            </a:r>
            <a:r>
              <a:rPr lang="en-US" sz="3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remote_status </a:t>
            </a:r>
            <a:r>
              <a:rPr lang="en-US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table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204" y="4524854"/>
            <a:ext cx="7467826" cy="2234897"/>
          </a:xfrm>
        </p:spPr>
      </p:pic>
      <p:sp>
        <p:nvSpPr>
          <p:cNvPr id="5" name="Rectangle 4"/>
          <p:cNvSpPr/>
          <p:nvPr/>
        </p:nvSpPr>
        <p:spPr>
          <a:xfrm>
            <a:off x="2108333" y="967734"/>
            <a:ext cx="7211568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CREATE TABLE remote_status (    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remote_id </a:t>
            </a:r>
            <a:r>
              <a:rPr lang="en-US" dirty="0"/>
              <a:t>INT PRIMARY KEY AUTO_INCREMENT,    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employee_id </a:t>
            </a:r>
            <a:r>
              <a:rPr lang="en-US" dirty="0"/>
              <a:t>INT,    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works_remotely </a:t>
            </a:r>
            <a:r>
              <a:rPr lang="en-US" dirty="0"/>
              <a:t>ENUM('Yes', 'No'),    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feels_isolated </a:t>
            </a:r>
            <a:r>
              <a:rPr lang="en-US" dirty="0"/>
              <a:t>ENUM('Yes', 'No'),    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productivity </a:t>
            </a:r>
            <a:r>
              <a:rPr lang="en-US" dirty="0"/>
              <a:t>ENUM('High', 'Moderate', 'Low'),    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FOREIGN </a:t>
            </a:r>
            <a:r>
              <a:rPr lang="en-US" dirty="0"/>
              <a:t>KEY (employee_id) REFERENCES emp_response(employee_id));</a:t>
            </a:r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1808748" y="3968555"/>
            <a:ext cx="2375779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desc </a:t>
            </a:r>
            <a:r>
              <a:rPr lang="en-US" dirty="0" smtClean="0"/>
              <a:t>remote_status;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88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9003"/>
          </a:xfr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6. </a:t>
            </a:r>
            <a:r>
              <a:rPr lang="en-US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Creating </a:t>
            </a:r>
            <a:r>
              <a:rPr lang="en-US" sz="3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support_access </a:t>
            </a:r>
            <a:r>
              <a:rPr lang="en-US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table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204" y="4524854"/>
            <a:ext cx="7467826" cy="2234897"/>
          </a:xfrm>
        </p:spPr>
      </p:pic>
      <p:sp>
        <p:nvSpPr>
          <p:cNvPr id="5" name="Rectangle 4"/>
          <p:cNvSpPr/>
          <p:nvPr/>
        </p:nvSpPr>
        <p:spPr>
          <a:xfrm>
            <a:off x="2108333" y="1024128"/>
            <a:ext cx="7211568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CREATE TABLE support_access (    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support_id </a:t>
            </a:r>
            <a:r>
              <a:rPr lang="en-US" dirty="0"/>
              <a:t>INT PRIMARY KEY AUTO_INCREMENT,    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employee_id </a:t>
            </a:r>
            <a:r>
              <a:rPr lang="en-US" dirty="0"/>
              <a:t>INT,    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feels_supported </a:t>
            </a:r>
            <a:r>
              <a:rPr lang="en-US" dirty="0"/>
              <a:t>ENUM('Yes', 'No'),    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aware_of_resources </a:t>
            </a:r>
            <a:r>
              <a:rPr lang="en-US" dirty="0"/>
              <a:t>ENUM('Yes', 'No'),    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comfort_level </a:t>
            </a:r>
            <a:r>
              <a:rPr lang="en-US" dirty="0"/>
              <a:t>ENUM('High', 'Medium', 'Low'),    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FOREIGN </a:t>
            </a:r>
            <a:r>
              <a:rPr lang="en-US" dirty="0"/>
              <a:t>KEY (employee_id) REFERENCES emp_response(employee_id));</a:t>
            </a:r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1881900" y="4020986"/>
            <a:ext cx="2464136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desc </a:t>
            </a:r>
            <a:r>
              <a:rPr lang="en-US" dirty="0" smtClean="0"/>
              <a:t>support_access;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5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5981"/>
            <a:ext cx="10515600" cy="677291"/>
          </a:xfr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7. </a:t>
            </a:r>
            <a:r>
              <a:rPr lang="en-US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View </a:t>
            </a:r>
            <a:r>
              <a:rPr lang="en-US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all </a:t>
            </a:r>
            <a:r>
              <a:rPr lang="en-US" sz="3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company_info records</a:t>
            </a:r>
            <a:endParaRPr lang="en-US" sz="3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220" y="2125547"/>
            <a:ext cx="9076076" cy="4637279"/>
          </a:xfrm>
        </p:spPr>
      </p:pic>
      <p:sp>
        <p:nvSpPr>
          <p:cNvPr id="5" name="Rectangle 4"/>
          <p:cNvSpPr/>
          <p:nvPr/>
        </p:nvSpPr>
        <p:spPr>
          <a:xfrm>
            <a:off x="1420962" y="1194689"/>
            <a:ext cx="40566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-- Retrieving all columns</a:t>
            </a:r>
            <a:endParaRPr lang="en-US" sz="24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400" dirty="0" smtClean="0"/>
              <a:t>SELECT </a:t>
            </a:r>
            <a:r>
              <a:rPr lang="en-US" sz="2400" dirty="0"/>
              <a:t>* FROM </a:t>
            </a:r>
            <a:r>
              <a:rPr lang="en-US" sz="2400" dirty="0" smtClean="0"/>
              <a:t>company_info;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2792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1117"/>
            <a:ext cx="10515600" cy="677291"/>
          </a:xfr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8. </a:t>
            </a:r>
            <a:r>
              <a:rPr lang="en-US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View </a:t>
            </a:r>
            <a:r>
              <a:rPr lang="en-US" sz="3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emp_response records</a:t>
            </a:r>
            <a:endParaRPr lang="en-US" sz="3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152" y="2058067"/>
            <a:ext cx="8554372" cy="4358210"/>
          </a:xfrm>
        </p:spPr>
      </p:pic>
      <p:sp>
        <p:nvSpPr>
          <p:cNvPr id="5" name="Rectangle 4"/>
          <p:cNvSpPr/>
          <p:nvPr/>
        </p:nvSpPr>
        <p:spPr>
          <a:xfrm>
            <a:off x="1739423" y="1160949"/>
            <a:ext cx="413491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-- Retrieving all columns</a:t>
            </a:r>
            <a:endParaRPr lang="en-US" sz="24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400" dirty="0" smtClean="0"/>
              <a:t>SELECT </a:t>
            </a:r>
            <a:r>
              <a:rPr lang="en-US" sz="2400" dirty="0"/>
              <a:t>* </a:t>
            </a:r>
            <a:r>
              <a:rPr lang="en-US" sz="2400" dirty="0" smtClean="0"/>
              <a:t>FROM emp_response;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0053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8147"/>
          </a:xfr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9. </a:t>
            </a:r>
            <a:r>
              <a:rPr lang="en-US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View </a:t>
            </a:r>
            <a:r>
              <a:rPr lang="en-US" sz="3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mh_programs records</a:t>
            </a:r>
            <a:endParaRPr lang="en-US" sz="3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185" y="2185414"/>
            <a:ext cx="8001630" cy="4272801"/>
          </a:xfrm>
        </p:spPr>
      </p:pic>
      <p:sp>
        <p:nvSpPr>
          <p:cNvPr id="5" name="Rectangle 4"/>
          <p:cNvSpPr/>
          <p:nvPr/>
        </p:nvSpPr>
        <p:spPr>
          <a:xfrm>
            <a:off x="1834897" y="1256627"/>
            <a:ext cx="50291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-- Retrieving all 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columns</a:t>
            </a:r>
            <a:endParaRPr lang="en-US" sz="2400" dirty="0" smtClean="0"/>
          </a:p>
          <a:p>
            <a:r>
              <a:rPr lang="en-US" sz="2400" dirty="0" smtClean="0"/>
              <a:t>SELECT </a:t>
            </a:r>
            <a:r>
              <a:rPr lang="en-US" sz="2400" dirty="0"/>
              <a:t>* FROM </a:t>
            </a:r>
            <a:r>
              <a:rPr lang="en-US" sz="2400" dirty="0" smtClean="0"/>
              <a:t>mh_programs;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3145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8549"/>
            <a:ext cx="10515600" cy="713867"/>
          </a:xfr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400" b="1" dirty="0">
                <a:latin typeface="Segoe UI" panose="020B0502040204020203" pitchFamily="34" charset="0"/>
                <a:cs typeface="Segoe UI" panose="020B0502040204020203" pitchFamily="34" charset="0"/>
              </a:rPr>
              <a:t>Project Summary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480" y="1762252"/>
            <a:ext cx="6797040" cy="4531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55448" y="1073277"/>
            <a:ext cx="4654296" cy="5909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Mental health greatly influences employee productivity, engagement, and retention.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tech industry faces challenges like burnout, isolation, and high stress despite its growth.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Many organizations lack consistent and effective mental health support programs.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analysis can uncover gaps and provide insights to improve workplace well-being.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49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5579"/>
          </a:xfr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10. </a:t>
            </a:r>
            <a:r>
              <a:rPr lang="en-US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View </a:t>
            </a:r>
            <a:r>
              <a:rPr lang="en-US" sz="3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mgr_training records</a:t>
            </a:r>
            <a:endParaRPr lang="en-US" sz="3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326" y="1869537"/>
            <a:ext cx="5436017" cy="4851303"/>
          </a:xfrm>
        </p:spPr>
      </p:pic>
      <p:sp>
        <p:nvSpPr>
          <p:cNvPr id="5" name="Rectangle 4"/>
          <p:cNvSpPr/>
          <p:nvPr/>
        </p:nvSpPr>
        <p:spPr>
          <a:xfrm>
            <a:off x="2537586" y="1307288"/>
            <a:ext cx="3893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SELECT * FROM mgr_training;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1317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4541"/>
            <a:ext cx="10515600" cy="695579"/>
          </a:xfr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11. </a:t>
            </a:r>
            <a:r>
              <a:rPr lang="en-US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View </a:t>
            </a:r>
            <a:r>
              <a:rPr lang="en-US" sz="3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remote_status records</a:t>
            </a:r>
            <a:endParaRPr lang="en-US" sz="3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149" y="1911096"/>
            <a:ext cx="6842595" cy="4951880"/>
          </a:xfrm>
        </p:spPr>
      </p:pic>
      <p:sp>
        <p:nvSpPr>
          <p:cNvPr id="5" name="Rectangle 4"/>
          <p:cNvSpPr/>
          <p:nvPr/>
        </p:nvSpPr>
        <p:spPr>
          <a:xfrm>
            <a:off x="2031892" y="1319075"/>
            <a:ext cx="55576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SELECT </a:t>
            </a:r>
            <a:r>
              <a:rPr lang="en-US" sz="2400" dirty="0"/>
              <a:t>* FROM </a:t>
            </a:r>
            <a:r>
              <a:rPr lang="en-US" sz="2400" dirty="0" smtClean="0"/>
              <a:t>remote_status;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2525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0261"/>
            <a:ext cx="10515600" cy="713867"/>
          </a:xfr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12. View support_access records </a:t>
            </a:r>
            <a:endParaRPr lang="en-US" sz="3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655" y="2093976"/>
            <a:ext cx="6852690" cy="4681728"/>
          </a:xfrm>
        </p:spPr>
      </p:pic>
      <p:sp>
        <p:nvSpPr>
          <p:cNvPr id="5" name="Rectangle 4"/>
          <p:cNvSpPr/>
          <p:nvPr/>
        </p:nvSpPr>
        <p:spPr>
          <a:xfrm>
            <a:off x="2218944" y="1285195"/>
            <a:ext cx="388010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 smtClean="0"/>
              <a:t>SELECT * FROM support_access</a:t>
            </a:r>
            <a:r>
              <a:rPr lang="en-US" sz="2200" dirty="0" smtClean="0"/>
              <a:t>;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92370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0261"/>
            <a:ext cx="10515600" cy="979043"/>
          </a:xfr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13. 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Identify companies that offer mental health programs and assess their quality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7644" y="3023410"/>
            <a:ext cx="51949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SELECT </a:t>
            </a:r>
            <a:r>
              <a:rPr lang="en-US" sz="2000" dirty="0"/>
              <a:t>ci.company_name, </a:t>
            </a:r>
            <a:r>
              <a:rPr lang="en-US" sz="2000" dirty="0" smtClean="0"/>
              <a:t>mp.resource_quality</a:t>
            </a:r>
          </a:p>
          <a:p>
            <a:r>
              <a:rPr lang="en-US" sz="2000" dirty="0" smtClean="0"/>
              <a:t>FROM </a:t>
            </a:r>
            <a:r>
              <a:rPr lang="en-US" sz="2000" dirty="0"/>
              <a:t>company_info </a:t>
            </a:r>
            <a:r>
              <a:rPr lang="en-US" sz="2000" dirty="0" smtClean="0"/>
              <a:t>ci JOIN </a:t>
            </a:r>
            <a:r>
              <a:rPr lang="en-US" sz="2000" dirty="0"/>
              <a:t>mh_programs mp </a:t>
            </a:r>
            <a:endParaRPr lang="en-US" sz="2000" dirty="0" smtClean="0"/>
          </a:p>
          <a:p>
            <a:r>
              <a:rPr lang="en-US" sz="2000" dirty="0" smtClean="0"/>
              <a:t>ON </a:t>
            </a:r>
            <a:r>
              <a:rPr lang="en-US" sz="2000" dirty="0"/>
              <a:t>ci.company_id = mp.company_id;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72572"/>
            <a:ext cx="5144718" cy="548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8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5004"/>
          </a:xfr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14. 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Count employees with a history of mental health issues per company.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365" y="3581273"/>
            <a:ext cx="5869035" cy="3049729"/>
          </a:xfrm>
        </p:spPr>
      </p:pic>
      <p:sp>
        <p:nvSpPr>
          <p:cNvPr id="6" name="Rectangle 5"/>
          <p:cNvSpPr/>
          <p:nvPr/>
        </p:nvSpPr>
        <p:spPr>
          <a:xfrm>
            <a:off x="1287065" y="1396433"/>
            <a:ext cx="881705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SELECT </a:t>
            </a:r>
            <a:r>
              <a:rPr lang="en-US" sz="2200" dirty="0"/>
              <a:t>ci.company_name, </a:t>
            </a:r>
            <a:r>
              <a:rPr lang="en-US" sz="2200" dirty="0" smtClean="0"/>
              <a:t>COUNT (</a:t>
            </a:r>
            <a:r>
              <a:rPr lang="en-US" sz="2200" dirty="0" err="1"/>
              <a:t>er.response_id</a:t>
            </a:r>
            <a:r>
              <a:rPr lang="en-US" sz="2200" dirty="0"/>
              <a:t>) AS </a:t>
            </a:r>
            <a:r>
              <a:rPr lang="en-US" sz="2200" dirty="0" smtClean="0"/>
              <a:t>affected_employees</a:t>
            </a:r>
          </a:p>
          <a:p>
            <a:r>
              <a:rPr lang="en-US" sz="2200" dirty="0" smtClean="0"/>
              <a:t>FROM </a:t>
            </a:r>
            <a:r>
              <a:rPr lang="en-US" sz="2200" dirty="0"/>
              <a:t>emp_response </a:t>
            </a:r>
            <a:r>
              <a:rPr lang="en-US" sz="2200" dirty="0" smtClean="0"/>
              <a:t>er JOIN </a:t>
            </a:r>
            <a:r>
              <a:rPr lang="en-US" sz="2200" dirty="0"/>
              <a:t>company_info ci </a:t>
            </a:r>
            <a:endParaRPr lang="en-US" sz="2200" dirty="0" smtClean="0"/>
          </a:p>
          <a:p>
            <a:r>
              <a:rPr lang="en-US" sz="2200" dirty="0" smtClean="0"/>
              <a:t>ON </a:t>
            </a:r>
            <a:r>
              <a:rPr lang="en-US" sz="2200" dirty="0"/>
              <a:t>er.company_id = </a:t>
            </a:r>
            <a:r>
              <a:rPr lang="en-US" sz="2200" dirty="0" smtClean="0"/>
              <a:t>ci.company_id</a:t>
            </a:r>
          </a:p>
          <a:p>
            <a:r>
              <a:rPr lang="en-US" sz="2200" dirty="0" smtClean="0"/>
              <a:t>WHERE </a:t>
            </a:r>
            <a:r>
              <a:rPr lang="en-US" sz="2200" dirty="0"/>
              <a:t>er.mh_history = </a:t>
            </a:r>
            <a:r>
              <a:rPr lang="en-US" sz="2200" dirty="0" smtClean="0"/>
              <a:t>'Yes‘</a:t>
            </a:r>
          </a:p>
          <a:p>
            <a:r>
              <a:rPr lang="en-US" sz="2200" dirty="0" smtClean="0"/>
              <a:t>GROUP </a:t>
            </a:r>
            <a:r>
              <a:rPr lang="en-US" sz="2200" dirty="0"/>
              <a:t>BY ci.company_name;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6607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0261"/>
            <a:ext cx="10515600" cy="631571"/>
          </a:xfr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15. 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List remote employees who also feel </a:t>
            </a:r>
            <a:r>
              <a:rPr lang="en-US" sz="28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isolated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464" y="3209544"/>
            <a:ext cx="6523184" cy="3520450"/>
          </a:xfrm>
        </p:spPr>
      </p:pic>
      <p:sp>
        <p:nvSpPr>
          <p:cNvPr id="5" name="Rectangle 4"/>
          <p:cNvSpPr/>
          <p:nvPr/>
        </p:nvSpPr>
        <p:spPr>
          <a:xfrm>
            <a:off x="1441704" y="1212169"/>
            <a:ext cx="6669024" cy="1891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SELECT employee_id, works_remotely, </a:t>
            </a:r>
            <a:r>
              <a:rPr lang="en-US" sz="2000" dirty="0" smtClean="0"/>
              <a:t>feels_isolated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FROM remote_status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where </a:t>
            </a:r>
            <a:r>
              <a:rPr lang="en-US" sz="2000" dirty="0"/>
              <a:t>works_remotely = 'yes' </a:t>
            </a:r>
            <a:endParaRPr lang="en-US" sz="2000" dirty="0" smtClean="0"/>
          </a:p>
          <a:p>
            <a:pPr>
              <a:lnSpc>
                <a:spcPct val="150000"/>
              </a:lnSpc>
            </a:pPr>
            <a:r>
              <a:rPr lang="en-US" sz="2000" dirty="0" smtClean="0"/>
              <a:t>AND feels_isolated </a:t>
            </a:r>
            <a:r>
              <a:rPr lang="en-US" sz="2000" dirty="0"/>
              <a:t>= 'yes';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6175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5397"/>
            <a:ext cx="10515600" cy="915035"/>
          </a:xfr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16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Companies with managers trained in mental health awareness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208" y="1641737"/>
            <a:ext cx="4736592" cy="4483085"/>
          </a:xfrm>
        </p:spPr>
      </p:pic>
      <p:sp>
        <p:nvSpPr>
          <p:cNvPr id="5" name="Rectangle 4"/>
          <p:cNvSpPr/>
          <p:nvPr/>
        </p:nvSpPr>
        <p:spPr>
          <a:xfrm>
            <a:off x="323088" y="2889722"/>
            <a:ext cx="6096000" cy="171136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ci.company_id, ci.company_name FROM company_info </a:t>
            </a:r>
            <a:r>
              <a:rPr lang="en-US" dirty="0" smtClean="0"/>
              <a:t>ci JOIN </a:t>
            </a:r>
            <a:r>
              <a:rPr lang="en-US" dirty="0"/>
              <a:t>mgr_training mt 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ON </a:t>
            </a:r>
            <a:r>
              <a:rPr lang="en-US" dirty="0"/>
              <a:t>ci.company_id = </a:t>
            </a:r>
            <a:r>
              <a:rPr lang="en-US" dirty="0" smtClean="0"/>
              <a:t>mt.company_id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where </a:t>
            </a:r>
            <a:r>
              <a:rPr lang="en-US" dirty="0"/>
              <a:t>mt.mgrs_trained = 'yes';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88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1571"/>
          </a:xfr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17. Employee gender distribution by company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152" y="1516658"/>
            <a:ext cx="4865272" cy="4993870"/>
          </a:xfrm>
        </p:spPr>
      </p:pic>
      <p:sp>
        <p:nvSpPr>
          <p:cNvPr id="5" name="Rectangle 4"/>
          <p:cNvSpPr/>
          <p:nvPr/>
        </p:nvSpPr>
        <p:spPr>
          <a:xfrm>
            <a:off x="396240" y="2990088"/>
            <a:ext cx="647090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ci.company_name, er.gender, COUNT(*) AS </a:t>
            </a:r>
            <a:r>
              <a:rPr lang="en-US" dirty="0" smtClean="0"/>
              <a:t>gender_count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FROM </a:t>
            </a:r>
            <a:r>
              <a:rPr lang="en-US" dirty="0"/>
              <a:t>emp_response </a:t>
            </a:r>
            <a:r>
              <a:rPr lang="en-US" dirty="0" smtClean="0"/>
              <a:t>er JOIN </a:t>
            </a:r>
            <a:r>
              <a:rPr lang="en-US" dirty="0"/>
              <a:t>company_info ci 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ON </a:t>
            </a:r>
            <a:r>
              <a:rPr lang="en-US" dirty="0"/>
              <a:t>er.company_id = </a:t>
            </a:r>
            <a:r>
              <a:rPr lang="en-US" dirty="0" smtClean="0"/>
              <a:t>ci.company_id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GROUP </a:t>
            </a:r>
            <a:r>
              <a:rPr lang="en-US" dirty="0"/>
              <a:t>BY ci.company_name, er.gender;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21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0041"/>
            <a:ext cx="10515600" cy="886968"/>
          </a:xfr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18. List of non-tech companies with no mental health programs 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027" y="3683032"/>
            <a:ext cx="4461941" cy="2601486"/>
          </a:xfrm>
        </p:spPr>
      </p:pic>
      <p:sp>
        <p:nvSpPr>
          <p:cNvPr id="6" name="Rectangle 5"/>
          <p:cNvSpPr/>
          <p:nvPr/>
        </p:nvSpPr>
        <p:spPr>
          <a:xfrm>
            <a:off x="1304544" y="1411029"/>
            <a:ext cx="71170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SELECT </a:t>
            </a:r>
            <a:r>
              <a:rPr lang="en-US" sz="2000" dirty="0" smtClean="0"/>
              <a:t>ci.company_name FROM </a:t>
            </a:r>
            <a:r>
              <a:rPr lang="en-US" sz="2000" dirty="0"/>
              <a:t>company_info </a:t>
            </a:r>
            <a:r>
              <a:rPr lang="en-US" sz="2000" dirty="0" smtClean="0"/>
              <a:t>ci 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LEFT </a:t>
            </a:r>
            <a:r>
              <a:rPr lang="en-US" sz="2000" dirty="0"/>
              <a:t>JOIN mh_programs mp ON ci.company_id = </a:t>
            </a:r>
            <a:r>
              <a:rPr lang="en-US" sz="2000" dirty="0" smtClean="0"/>
              <a:t>mp.company_id 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WHERE </a:t>
            </a:r>
            <a:r>
              <a:rPr lang="en-US" sz="2000" dirty="0"/>
              <a:t>ci.industry_type = 'Non-Tech' </a:t>
            </a:r>
            <a:endParaRPr lang="en-US" sz="2000" dirty="0" smtClean="0"/>
          </a:p>
          <a:p>
            <a:pPr>
              <a:lnSpc>
                <a:spcPct val="150000"/>
              </a:lnSpc>
            </a:pPr>
            <a:r>
              <a:rPr lang="en-US" sz="2000" dirty="0" smtClean="0"/>
              <a:t>AND </a:t>
            </a:r>
            <a:r>
              <a:rPr lang="en-US" sz="2000" dirty="0"/>
              <a:t>mp.program_id IS NOT </a:t>
            </a:r>
            <a:r>
              <a:rPr lang="en-US" sz="2000" dirty="0" smtClean="0"/>
              <a:t>NULL;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9853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011"/>
          </a:xfr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19. List of tech companies with mental health programs 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28" y="3652944"/>
            <a:ext cx="4123672" cy="2343342"/>
          </a:xfrm>
        </p:spPr>
      </p:pic>
      <p:sp>
        <p:nvSpPr>
          <p:cNvPr id="5" name="Rectangle 4"/>
          <p:cNvSpPr/>
          <p:nvPr/>
        </p:nvSpPr>
        <p:spPr>
          <a:xfrm>
            <a:off x="2106168" y="1123261"/>
            <a:ext cx="777849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/>
              <a:t>SELECT </a:t>
            </a:r>
            <a:r>
              <a:rPr lang="en-US" sz="2200" dirty="0" smtClean="0"/>
              <a:t>ci.company_name FROM </a:t>
            </a:r>
            <a:r>
              <a:rPr lang="en-US" sz="2200" dirty="0"/>
              <a:t>company_info </a:t>
            </a:r>
            <a:r>
              <a:rPr lang="en-US" sz="2200" dirty="0" smtClean="0"/>
              <a:t>ci </a:t>
            </a:r>
          </a:p>
          <a:p>
            <a:pPr>
              <a:lnSpc>
                <a:spcPct val="150000"/>
              </a:lnSpc>
            </a:pPr>
            <a:r>
              <a:rPr lang="en-US" sz="2200" dirty="0" smtClean="0"/>
              <a:t>LEFT </a:t>
            </a:r>
            <a:r>
              <a:rPr lang="en-US" sz="2200" dirty="0"/>
              <a:t>JOIN mh_programs mp ON ci.company_id = </a:t>
            </a:r>
            <a:r>
              <a:rPr lang="en-US" sz="2200" dirty="0" smtClean="0"/>
              <a:t>mp.company_id </a:t>
            </a:r>
          </a:p>
          <a:p>
            <a:pPr>
              <a:lnSpc>
                <a:spcPct val="150000"/>
              </a:lnSpc>
            </a:pPr>
            <a:r>
              <a:rPr lang="en-US" sz="2200" dirty="0" smtClean="0"/>
              <a:t>WHERE </a:t>
            </a:r>
            <a:r>
              <a:rPr lang="en-US" sz="2200" dirty="0"/>
              <a:t>ci.industry_type = 'Non-Tech' </a:t>
            </a:r>
            <a:endParaRPr lang="en-US" sz="2200" dirty="0" smtClean="0"/>
          </a:p>
          <a:p>
            <a:pPr>
              <a:lnSpc>
                <a:spcPct val="150000"/>
              </a:lnSpc>
            </a:pPr>
            <a:r>
              <a:rPr lang="en-US" sz="2200" dirty="0" smtClean="0"/>
              <a:t>AND </a:t>
            </a:r>
            <a:r>
              <a:rPr lang="en-US" sz="2200" dirty="0"/>
              <a:t>mp.program_id IS NULL;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09288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13906" y="995772"/>
            <a:ext cx="5101047" cy="919401"/>
          </a:xfrm>
          <a:prstGeom prst="roundRect">
            <a:avLst/>
          </a:prstGeom>
          <a:solidFill>
            <a:srgbClr val="00AAD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  Origin &amp; Proposal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777240" y="2817683"/>
            <a:ext cx="2847702" cy="142385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376057" y="2817686"/>
            <a:ext cx="2847702" cy="142385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046720" y="2823952"/>
            <a:ext cx="2847702" cy="142385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58090" y="3237220"/>
            <a:ext cx="2501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Proposed by</a:t>
            </a:r>
            <a:endParaRPr 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79268" y="4585538"/>
            <a:ext cx="2945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MySQL Aktiebolag </a:t>
            </a:r>
            <a:endParaRPr lang="en-US" sz="2800" b="1" dirty="0"/>
          </a:p>
        </p:txBody>
      </p:sp>
      <p:sp>
        <p:nvSpPr>
          <p:cNvPr id="10" name="Right Arrow 9"/>
          <p:cNvSpPr/>
          <p:nvPr/>
        </p:nvSpPr>
        <p:spPr>
          <a:xfrm>
            <a:off x="3624942" y="3348602"/>
            <a:ext cx="751115" cy="4114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7212328" y="3348602"/>
            <a:ext cx="834391" cy="4114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519747" y="3237223"/>
            <a:ext cx="2677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Initial Release</a:t>
            </a:r>
            <a:endParaRPr lang="en-US" sz="32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161018" y="2991003"/>
            <a:ext cx="26909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Now Maintained by</a:t>
            </a:r>
            <a:endParaRPr lang="en-US" sz="3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460965" y="4585538"/>
            <a:ext cx="267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23 October 2005</a:t>
            </a:r>
            <a:endParaRPr lang="en-US" sz="2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974874" y="4582264"/>
            <a:ext cx="3063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Oracle Corporation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2372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9859"/>
          </a:xfr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. List of tech companies with mental no health programs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44" y="2249400"/>
            <a:ext cx="4173176" cy="4514309"/>
          </a:xfrm>
        </p:spPr>
      </p:pic>
      <p:sp>
        <p:nvSpPr>
          <p:cNvPr id="5" name="Rectangle 4"/>
          <p:cNvSpPr/>
          <p:nvPr/>
        </p:nvSpPr>
        <p:spPr>
          <a:xfrm>
            <a:off x="1978152" y="1128147"/>
            <a:ext cx="834542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/>
              <a:t>SELECT ci.company_id, </a:t>
            </a:r>
            <a:r>
              <a:rPr lang="en-US" sz="2200" dirty="0" smtClean="0"/>
              <a:t>ci.company_name FROM </a:t>
            </a:r>
            <a:r>
              <a:rPr lang="en-US" sz="2200" dirty="0"/>
              <a:t>company_info </a:t>
            </a:r>
            <a:r>
              <a:rPr lang="en-US" sz="2200" dirty="0" smtClean="0"/>
              <a:t>ci </a:t>
            </a:r>
          </a:p>
          <a:p>
            <a:pPr>
              <a:lnSpc>
                <a:spcPct val="150000"/>
              </a:lnSpc>
            </a:pPr>
            <a:r>
              <a:rPr lang="en-US" sz="2200" dirty="0" smtClean="0"/>
              <a:t>LEFT </a:t>
            </a:r>
            <a:r>
              <a:rPr lang="en-US" sz="2200" dirty="0"/>
              <a:t>JOIN mh_programs mp ON ci.company_id = </a:t>
            </a:r>
            <a:r>
              <a:rPr lang="en-US" sz="2200" dirty="0" smtClean="0"/>
              <a:t>mp.company_id</a:t>
            </a:r>
          </a:p>
          <a:p>
            <a:pPr>
              <a:lnSpc>
                <a:spcPct val="150000"/>
              </a:lnSpc>
            </a:pPr>
            <a:r>
              <a:rPr lang="en-US" sz="2200" dirty="0" smtClean="0"/>
              <a:t>WHERE </a:t>
            </a:r>
            <a:r>
              <a:rPr lang="en-US" sz="2200" dirty="0"/>
              <a:t>ci.industry_type = 'Tech' </a:t>
            </a:r>
            <a:endParaRPr lang="en-US" sz="2200" dirty="0" smtClean="0"/>
          </a:p>
          <a:p>
            <a:pPr>
              <a:lnSpc>
                <a:spcPct val="150000"/>
              </a:lnSpc>
            </a:pPr>
            <a:r>
              <a:rPr lang="en-US" sz="2200" dirty="0" smtClean="0"/>
              <a:t>AND </a:t>
            </a:r>
            <a:r>
              <a:rPr lang="en-US" sz="2200" dirty="0"/>
              <a:t>mp.program_id IS NOT NULL;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20839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6163"/>
          </a:xfr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21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. Employees who feel unsupported and unaware of resources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740" y="3983992"/>
            <a:ext cx="5994438" cy="1785872"/>
          </a:xfrm>
        </p:spPr>
      </p:pic>
      <p:sp>
        <p:nvSpPr>
          <p:cNvPr id="5" name="Rectangle 4"/>
          <p:cNvSpPr/>
          <p:nvPr/>
        </p:nvSpPr>
        <p:spPr>
          <a:xfrm>
            <a:off x="1520952" y="1441024"/>
            <a:ext cx="8043672" cy="2071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/>
              <a:t>SELECT ci.company_id, </a:t>
            </a:r>
            <a:r>
              <a:rPr lang="en-US" sz="2200" dirty="0" smtClean="0"/>
              <a:t>ci.company_name FROM </a:t>
            </a:r>
            <a:r>
              <a:rPr lang="en-US" sz="2200" dirty="0"/>
              <a:t>company_info </a:t>
            </a:r>
            <a:r>
              <a:rPr lang="en-US" sz="2200" dirty="0" smtClean="0"/>
              <a:t>ci LEFT </a:t>
            </a:r>
            <a:r>
              <a:rPr lang="en-US" sz="2200" dirty="0"/>
              <a:t>JOIN mh_programs mp on ci.company_id = </a:t>
            </a:r>
            <a:r>
              <a:rPr lang="en-US" sz="2200" dirty="0" smtClean="0"/>
              <a:t>mp.company_id WHERE </a:t>
            </a:r>
            <a:r>
              <a:rPr lang="en-US" sz="2200" dirty="0"/>
              <a:t>ci.industry_type = 'Tech' </a:t>
            </a:r>
            <a:endParaRPr lang="en-US" sz="2200" dirty="0" smtClean="0"/>
          </a:p>
          <a:p>
            <a:pPr>
              <a:lnSpc>
                <a:spcPct val="150000"/>
              </a:lnSpc>
            </a:pPr>
            <a:r>
              <a:rPr lang="en-US" sz="2200" dirty="0" smtClean="0"/>
              <a:t>AND </a:t>
            </a:r>
            <a:r>
              <a:rPr lang="en-US" sz="2200" dirty="0"/>
              <a:t>mp.program_id IS NULL;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8272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2865" y="310897"/>
            <a:ext cx="10515600" cy="777240"/>
          </a:xfr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22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. Companies where employees feel supported and comfortable discussing mental health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95" y="3117938"/>
            <a:ext cx="7649165" cy="3640356"/>
          </a:xfrm>
        </p:spPr>
      </p:pic>
      <p:sp>
        <p:nvSpPr>
          <p:cNvPr id="5" name="Rectangle 4"/>
          <p:cNvSpPr/>
          <p:nvPr/>
        </p:nvSpPr>
        <p:spPr>
          <a:xfrm>
            <a:off x="1255776" y="1295124"/>
            <a:ext cx="10357104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/>
              <a:t>SELECT employee_id, feels_supported, </a:t>
            </a:r>
            <a:r>
              <a:rPr lang="en-US" sz="2200" dirty="0" smtClean="0"/>
              <a:t>aware_of_resources FROM support_access</a:t>
            </a:r>
          </a:p>
          <a:p>
            <a:pPr>
              <a:lnSpc>
                <a:spcPct val="150000"/>
              </a:lnSpc>
            </a:pPr>
            <a:r>
              <a:rPr lang="en-US" sz="2200" dirty="0" smtClean="0"/>
              <a:t>WHERE </a:t>
            </a:r>
            <a:r>
              <a:rPr lang="en-US" sz="2200" dirty="0"/>
              <a:t>feels_supported = 'No' </a:t>
            </a:r>
            <a:endParaRPr lang="en-US" sz="2200" dirty="0" smtClean="0"/>
          </a:p>
          <a:p>
            <a:pPr>
              <a:lnSpc>
                <a:spcPct val="150000"/>
              </a:lnSpc>
            </a:pPr>
            <a:r>
              <a:rPr lang="en-US" sz="2200" dirty="0" smtClean="0"/>
              <a:t>AND </a:t>
            </a:r>
            <a:r>
              <a:rPr lang="en-US" sz="2200" dirty="0"/>
              <a:t>aware_of_resources = 'No';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97016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2003"/>
            <a:ext cx="10515600" cy="879213"/>
          </a:xfr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23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. Employees who feel unsupported and unaware of resources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2248" y="2173097"/>
            <a:ext cx="8836152" cy="9724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SELECT employee_id, feels_supported, </a:t>
            </a:r>
            <a:r>
              <a:rPr lang="en-US" sz="2200" dirty="0" smtClean="0"/>
              <a:t>comfort_level FROM support_access</a:t>
            </a:r>
          </a:p>
          <a:p>
            <a:pPr marL="0" indent="0">
              <a:buNone/>
            </a:pPr>
            <a:r>
              <a:rPr lang="en-US" sz="2200" dirty="0" smtClean="0"/>
              <a:t>WHERE </a:t>
            </a:r>
            <a:r>
              <a:rPr lang="en-US" sz="2200" dirty="0"/>
              <a:t>feels_supported = 'Yes' AND comfort_level = 'High';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853" y="3479509"/>
            <a:ext cx="6260293" cy="282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863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2608"/>
            <a:ext cx="10515600" cy="895170"/>
          </a:xfr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24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. Companies where employees feel supported and comfortable discussing mental health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2248" y="1965961"/>
            <a:ext cx="10472928" cy="117957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dirty="0"/>
              <a:t>SELECT employee_id, feels_supported, </a:t>
            </a:r>
            <a:r>
              <a:rPr lang="en-US" sz="2200" dirty="0" smtClean="0"/>
              <a:t>aware_of_resources FROM support_access</a:t>
            </a:r>
          </a:p>
          <a:p>
            <a:pPr marL="0" indent="0">
              <a:buNone/>
            </a:pPr>
            <a:r>
              <a:rPr lang="en-US" sz="2200" dirty="0" smtClean="0"/>
              <a:t>WHERE </a:t>
            </a:r>
            <a:r>
              <a:rPr lang="en-US" sz="2200" dirty="0"/>
              <a:t>feels_supported = </a:t>
            </a:r>
            <a:r>
              <a:rPr lang="en-US" sz="2200" dirty="0" smtClean="0"/>
              <a:t>'No‘</a:t>
            </a:r>
          </a:p>
          <a:p>
            <a:pPr marL="0" indent="0">
              <a:buNone/>
            </a:pPr>
            <a:r>
              <a:rPr lang="en-US" sz="2200" dirty="0" smtClean="0"/>
              <a:t>AND </a:t>
            </a:r>
            <a:r>
              <a:rPr lang="en-US" sz="2200" dirty="0"/>
              <a:t>aware_of_resources = 'No';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036" y="3479509"/>
            <a:ext cx="5435927" cy="282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9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7744"/>
            <a:ext cx="10515600" cy="722376"/>
          </a:xfr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. Age distribution of employees with mental health history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024" y="1799940"/>
            <a:ext cx="6525360" cy="48176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SELECT '20-29' AS age_group, COUNT(*) AS </a:t>
            </a:r>
            <a:r>
              <a:rPr lang="en-US" sz="2000" dirty="0" smtClean="0"/>
              <a:t>total_employees</a:t>
            </a:r>
            <a:r>
              <a:rPr lang="en-US" sz="2000" dirty="0"/>
              <a:t> </a:t>
            </a:r>
            <a:r>
              <a:rPr lang="en-US" sz="2000" dirty="0" smtClean="0"/>
              <a:t>FROM emp_response</a:t>
            </a:r>
          </a:p>
          <a:p>
            <a:pPr marL="0" indent="0">
              <a:buNone/>
            </a:pPr>
            <a:r>
              <a:rPr lang="en-US" sz="2000" dirty="0" smtClean="0"/>
              <a:t>WHERE </a:t>
            </a:r>
            <a:r>
              <a:rPr lang="en-US" sz="2000" dirty="0"/>
              <a:t>age BETWEEN 20 AND 29 AND mh_history = </a:t>
            </a:r>
            <a:r>
              <a:rPr lang="en-US" sz="2000" dirty="0" smtClean="0"/>
              <a:t>'Yes‘</a:t>
            </a:r>
          </a:p>
          <a:p>
            <a:pPr marL="0" indent="0">
              <a:buNone/>
            </a:pPr>
            <a:r>
              <a:rPr lang="en-US" sz="2000" dirty="0" smtClean="0"/>
              <a:t>UNION ALL</a:t>
            </a:r>
          </a:p>
          <a:p>
            <a:pPr marL="0" indent="0">
              <a:buNone/>
            </a:pPr>
            <a:r>
              <a:rPr lang="en-US" sz="2000" dirty="0" smtClean="0"/>
              <a:t> </a:t>
            </a:r>
            <a:r>
              <a:rPr lang="en-US" sz="2000" dirty="0"/>
              <a:t>Group 30–39SELECT '30-39', COUNT</a:t>
            </a:r>
            <a:r>
              <a:rPr lang="en-US" sz="2000" dirty="0" smtClean="0"/>
              <a:t>(*) FROM emp_response</a:t>
            </a:r>
          </a:p>
          <a:p>
            <a:pPr marL="0" indent="0">
              <a:buNone/>
            </a:pPr>
            <a:r>
              <a:rPr lang="en-US" sz="2000" dirty="0" smtClean="0"/>
              <a:t>WHERE </a:t>
            </a:r>
            <a:r>
              <a:rPr lang="en-US" sz="2000" dirty="0"/>
              <a:t>age BETWEEN 30 AND 39 AND mh_history = </a:t>
            </a:r>
            <a:r>
              <a:rPr lang="en-US" sz="2000" dirty="0" smtClean="0"/>
              <a:t>'Yes‘</a:t>
            </a:r>
          </a:p>
          <a:p>
            <a:pPr marL="0" indent="0">
              <a:buNone/>
            </a:pPr>
            <a:r>
              <a:rPr lang="en-US" sz="2000" dirty="0" smtClean="0"/>
              <a:t>UNION ALL </a:t>
            </a:r>
          </a:p>
          <a:p>
            <a:pPr marL="0" indent="0">
              <a:buNone/>
            </a:pPr>
            <a:r>
              <a:rPr lang="en-US" sz="2000" dirty="0" smtClean="0"/>
              <a:t>Group </a:t>
            </a:r>
            <a:r>
              <a:rPr lang="en-US" sz="2000" dirty="0"/>
              <a:t>40–49SELECT '40-49', COUNT</a:t>
            </a:r>
            <a:r>
              <a:rPr lang="en-US" sz="2000" dirty="0" smtClean="0"/>
              <a:t>(*) FROM emp_response </a:t>
            </a:r>
          </a:p>
          <a:p>
            <a:pPr marL="0" indent="0">
              <a:buNone/>
            </a:pPr>
            <a:r>
              <a:rPr lang="en-US" sz="2000" dirty="0" smtClean="0"/>
              <a:t>WHERE </a:t>
            </a:r>
            <a:r>
              <a:rPr lang="en-US" sz="2000" dirty="0"/>
              <a:t>age BETWEEN 40 AND 49 AND mh_history = </a:t>
            </a:r>
            <a:r>
              <a:rPr lang="en-US" sz="2000" dirty="0" smtClean="0"/>
              <a:t>'Yes‘</a:t>
            </a:r>
          </a:p>
          <a:p>
            <a:pPr marL="0" indent="0">
              <a:buNone/>
            </a:pPr>
            <a:r>
              <a:rPr lang="en-US" sz="2000" dirty="0" smtClean="0"/>
              <a:t>UNION ALL</a:t>
            </a:r>
          </a:p>
          <a:p>
            <a:pPr marL="0" indent="0">
              <a:buNone/>
            </a:pPr>
            <a:r>
              <a:rPr lang="en-US" sz="2000" dirty="0" smtClean="0"/>
              <a:t>Group </a:t>
            </a:r>
            <a:r>
              <a:rPr lang="en-US" sz="2000" dirty="0"/>
              <a:t>50+SELECT '50+', COUNT</a:t>
            </a:r>
            <a:r>
              <a:rPr lang="en-US" sz="2000" dirty="0" smtClean="0"/>
              <a:t>(*) FROM emp_response </a:t>
            </a:r>
          </a:p>
          <a:p>
            <a:pPr marL="0" indent="0">
              <a:buNone/>
            </a:pPr>
            <a:r>
              <a:rPr lang="en-US" sz="2000" dirty="0" smtClean="0"/>
              <a:t>WHERE </a:t>
            </a:r>
            <a:r>
              <a:rPr lang="en-US" sz="2000" dirty="0"/>
              <a:t>age &gt;= 50 AND mh_history = 'Yes';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3" y="2871723"/>
            <a:ext cx="4249985" cy="282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473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8795"/>
            <a:ext cx="10515600" cy="796163"/>
          </a:xfr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1283223" y="1761882"/>
            <a:ext cx="9625553" cy="4196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analysis revealed varying levels of mental health awareness, program quality, and managerial support across companies.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Remote work presents both productivity benefits and challenges like isolation for some employees.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Many organizations still lack structured mental health programs, particularly in certain industry segments.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By leveraging relational databases and SQL, meaningful insights can be drawn to inform HR strategies and policy improvements.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Future scope: Integration with real-time survey tools, predictive analytics, and AI-driven mental health risk assessments for proactive support.</a:t>
            </a:r>
          </a:p>
        </p:txBody>
      </p:sp>
    </p:spTree>
    <p:extLst>
      <p:ext uri="{BB962C8B-B14F-4D97-AF65-F5344CB8AC3E}">
        <p14:creationId xmlns:p14="http://schemas.microsoft.com/office/powerpoint/2010/main" val="211478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98448" y="4664456"/>
            <a:ext cx="9674352" cy="1404479"/>
          </a:xfrm>
          <a:prstGeom prst="rect">
            <a:avLst/>
          </a:prstGeom>
          <a:solidFill>
            <a:srgbClr val="00A8A8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lIns="91440" tIns="45720" rIns="91440" bIns="45720" rtlCol="0" anchor="ctr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3400" b="1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80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Footlight MT Light" panose="0204060206030A020304" pitchFamily="18" charset="0"/>
              </a:rPr>
              <a:t>Thank You</a:t>
            </a:r>
          </a:p>
        </p:txBody>
      </p:sp>
      <p:pic>
        <p:nvPicPr>
          <p:cNvPr id="1028" name="Picture 4" descr="Business Handshake Arrow | Great PowerPoint ClipArt for #38753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071" y="704088"/>
            <a:ext cx="6054057" cy="340540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53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82" y="666206"/>
            <a:ext cx="11441001" cy="567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16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18" y="182880"/>
            <a:ext cx="9596029" cy="64121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562011" y="182880"/>
            <a:ext cx="1058092" cy="326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980023" y="91440"/>
            <a:ext cx="1018903" cy="561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5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11" y="540340"/>
            <a:ext cx="11676923" cy="576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27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00" y="727791"/>
            <a:ext cx="11231513" cy="550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1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Project Methodology</a:t>
            </a:r>
            <a:endParaRPr lang="en-US" sz="3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470846" y="1770877"/>
            <a:ext cx="9250307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Collection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Gathered employee mental health survey data and company program details.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Database Design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Created normalized relational tables in MySQL (employee responses, company details,</a:t>
            </a:r>
            <a:r>
              <a:rPr lang="en-US" altLang="en-US" sz="1800" dirty="0" smtClean="0"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mental health programs, manager training).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Processing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Inserted and cleaned records to ensure accuracy and consistency.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Analysis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Used SQL queries to identify patterns, trends, and gaps in mental health support.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Insights &amp; Reporting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Generated actionable findings for improving workplace mental health initiatives.</a:t>
            </a:r>
          </a:p>
        </p:txBody>
      </p:sp>
    </p:spTree>
    <p:extLst>
      <p:ext uri="{BB962C8B-B14F-4D97-AF65-F5344CB8AC3E}">
        <p14:creationId xmlns:p14="http://schemas.microsoft.com/office/powerpoint/2010/main" val="2391516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0261"/>
            <a:ext cx="10515600" cy="933323"/>
          </a:xfr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Database Tables Overview </a:t>
            </a:r>
          </a:p>
        </p:txBody>
      </p:sp>
      <p:pic>
        <p:nvPicPr>
          <p:cNvPr id="6" name="Picture 5" descr="Volume 13, Nomor 2, Agustus 2024 | Administratio Jurnal Ilmiah Ilmu ..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541" y="429768"/>
            <a:ext cx="576072" cy="576072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09268"/>
              </p:ext>
            </p:extLst>
          </p:nvPr>
        </p:nvGraphicFramePr>
        <p:xfrm>
          <a:off x="1192984" y="1386713"/>
          <a:ext cx="9623152" cy="520610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4811576">
                  <a:extLst>
                    <a:ext uri="{9D8B030D-6E8A-4147-A177-3AD203B41FA5}">
                      <a16:colId xmlns:a16="http://schemas.microsoft.com/office/drawing/2014/main" val="1468744568"/>
                    </a:ext>
                  </a:extLst>
                </a:gridCol>
                <a:gridCol w="4811576">
                  <a:extLst>
                    <a:ext uri="{9D8B030D-6E8A-4147-A177-3AD203B41FA5}">
                      <a16:colId xmlns:a16="http://schemas.microsoft.com/office/drawing/2014/main" val="3231650837"/>
                    </a:ext>
                  </a:extLst>
                </a:gridCol>
              </a:tblGrid>
              <a:tr h="3689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Table Name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/>
                        <a:t>Content Summary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045046195"/>
                  </a:ext>
                </a:extLst>
              </a:tr>
              <a:tr h="6968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company_info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/>
                        <a:t>Stores details about each company including ID, name, job title, industry type (Tech/Non-Tech), and region.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257937166"/>
                  </a:ext>
                </a:extLst>
              </a:tr>
              <a:tr h="6968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emp_response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/>
                        <a:t>Contains employee demographic data, company association, and mental health history.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3188669853"/>
                  </a:ext>
                </a:extLst>
              </a:tr>
              <a:tr h="6968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mh_programs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/>
                        <a:t>Records company mental health program availability and quality of resources provided.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94116255"/>
                  </a:ext>
                </a:extLst>
              </a:tr>
              <a:tr h="102478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mgr_training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/>
                        <a:t>Tracks whether company managers have been trained in mental health awareness and follow-up support availability.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2384887193"/>
                  </a:ext>
                </a:extLst>
              </a:tr>
              <a:tr h="6968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remote_status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/>
                        <a:t>Captures remote work status, feelings of isolation, and self-reported productivity levels of employees.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3295166589"/>
                  </a:ext>
                </a:extLst>
              </a:tr>
              <a:tr h="102478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support_access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Logs employees’ perceived support, awareness of available resources, and comfort level discussing mental health.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6293749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286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2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5620</TotalTime>
  <Words>1199</Words>
  <Application>Microsoft Office PowerPoint</Application>
  <PresentationFormat>Widescreen</PresentationFormat>
  <Paragraphs>174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Footlight MT Light</vt:lpstr>
      <vt:lpstr>Segoe UI</vt:lpstr>
      <vt:lpstr>Wingdings</vt:lpstr>
      <vt:lpstr>Office Theme</vt:lpstr>
      <vt:lpstr>PowerPoint Presentation</vt:lpstr>
      <vt:lpstr>Project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Methodology</vt:lpstr>
      <vt:lpstr>Database Tables Overview </vt:lpstr>
      <vt:lpstr>Entity Relationship Diagram</vt:lpstr>
      <vt:lpstr>1. Creating company_info table</vt:lpstr>
      <vt:lpstr>2. Creating company_info table</vt:lpstr>
      <vt:lpstr>3. Creating mh_programs table</vt:lpstr>
      <vt:lpstr>4. Creating mgr_training table</vt:lpstr>
      <vt:lpstr>5. Creating remote_status table</vt:lpstr>
      <vt:lpstr>6. Creating support_access table</vt:lpstr>
      <vt:lpstr>7. View all company_info records</vt:lpstr>
      <vt:lpstr>8. View emp_response records</vt:lpstr>
      <vt:lpstr>9. View mh_programs records</vt:lpstr>
      <vt:lpstr>10. View mgr_training records</vt:lpstr>
      <vt:lpstr>11. View remote_status records</vt:lpstr>
      <vt:lpstr>12. View support_access records </vt:lpstr>
      <vt:lpstr>13. Identify companies that offer mental health programs and assess their quality</vt:lpstr>
      <vt:lpstr>14. Count employees with a history of mental health issues per company. </vt:lpstr>
      <vt:lpstr>15. List remote employees who also feel isolated</vt:lpstr>
      <vt:lpstr>16. Companies with managers trained in mental health awareness </vt:lpstr>
      <vt:lpstr>17. Employee gender distribution by company</vt:lpstr>
      <vt:lpstr>18. List of non-tech companies with no mental health programs </vt:lpstr>
      <vt:lpstr>19. List of tech companies with mental health programs </vt:lpstr>
      <vt:lpstr>20. List of tech companies with mental no health programs</vt:lpstr>
      <vt:lpstr>21. Employees who feel unsupported and unaware of resources</vt:lpstr>
      <vt:lpstr>22. Companies where employees feel supported and comfortable discussing mental health</vt:lpstr>
      <vt:lpstr>23. Employees who feel unsupported and unaware of resources</vt:lpstr>
      <vt:lpstr>24. Companies where employees feel supported and comfortable discussing mental health</vt:lpstr>
      <vt:lpstr>25. Age distribution of employees with mental health history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91</cp:revision>
  <dcterms:created xsi:type="dcterms:W3CDTF">2025-07-29T13:00:26Z</dcterms:created>
  <dcterms:modified xsi:type="dcterms:W3CDTF">2025-08-11T13:00:22Z</dcterms:modified>
</cp:coreProperties>
</file>